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55"/>
  </p:notesMasterIdLst>
  <p:sldIdLst>
    <p:sldId id="256" r:id="rId2"/>
    <p:sldId id="257" r:id="rId3"/>
    <p:sldId id="258" r:id="rId4"/>
    <p:sldId id="361" r:id="rId5"/>
    <p:sldId id="259" r:id="rId6"/>
    <p:sldId id="325" r:id="rId7"/>
    <p:sldId id="260" r:id="rId8"/>
    <p:sldId id="261" r:id="rId9"/>
    <p:sldId id="263" r:id="rId10"/>
    <p:sldId id="311" r:id="rId11"/>
    <p:sldId id="358" r:id="rId12"/>
    <p:sldId id="359" r:id="rId13"/>
    <p:sldId id="353" r:id="rId14"/>
    <p:sldId id="364" r:id="rId15"/>
    <p:sldId id="329" r:id="rId16"/>
    <p:sldId id="365" r:id="rId17"/>
    <p:sldId id="366" r:id="rId18"/>
    <p:sldId id="367" r:id="rId19"/>
    <p:sldId id="372" r:id="rId20"/>
    <p:sldId id="373" r:id="rId21"/>
    <p:sldId id="374" r:id="rId22"/>
    <p:sldId id="375" r:id="rId23"/>
    <p:sldId id="371" r:id="rId24"/>
    <p:sldId id="368" r:id="rId25"/>
    <p:sldId id="369" r:id="rId26"/>
    <p:sldId id="370" r:id="rId27"/>
    <p:sldId id="360" r:id="rId28"/>
    <p:sldId id="362" r:id="rId29"/>
    <p:sldId id="343" r:id="rId30"/>
    <p:sldId id="287" r:id="rId31"/>
    <p:sldId id="299" r:id="rId32"/>
    <p:sldId id="300" r:id="rId33"/>
    <p:sldId id="316" r:id="rId34"/>
    <p:sldId id="301" r:id="rId35"/>
    <p:sldId id="298" r:id="rId36"/>
    <p:sldId id="344" r:id="rId37"/>
    <p:sldId id="345" r:id="rId38"/>
    <p:sldId id="319" r:id="rId39"/>
    <p:sldId id="320" r:id="rId40"/>
    <p:sldId id="321" r:id="rId41"/>
    <p:sldId id="310" r:id="rId42"/>
    <p:sldId id="346" r:id="rId43"/>
    <p:sldId id="347" r:id="rId44"/>
    <p:sldId id="318" r:id="rId45"/>
    <p:sldId id="313" r:id="rId46"/>
    <p:sldId id="348" r:id="rId47"/>
    <p:sldId id="317" r:id="rId48"/>
    <p:sldId id="363" r:id="rId49"/>
    <p:sldId id="349" r:id="rId50"/>
    <p:sldId id="350" r:id="rId51"/>
    <p:sldId id="351" r:id="rId52"/>
    <p:sldId id="295" r:id="rId53"/>
    <p:sldId id="296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6"/>
    <p:restoredTop sz="78977" autoAdjust="0"/>
  </p:normalViewPr>
  <p:slideViewPr>
    <p:cSldViewPr snapToGrid="0" snapToObjects="1">
      <p:cViewPr>
        <p:scale>
          <a:sx n="66" d="100"/>
          <a:sy n="66" d="100"/>
        </p:scale>
        <p:origin x="-2268" y="-6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F1A62-841E-674B-AE7F-21AD0FB8A022}" type="datetimeFigureOut">
              <a:t>4/29/18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0C12-F5D3-2945-A571-8A70A8E908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1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kính</a:t>
            </a:r>
            <a:r>
              <a:rPr lang="en-US" baseline="0" dirty="0"/>
              <a:t> </a:t>
            </a:r>
            <a:r>
              <a:rPr lang="en-US" baseline="0" dirty="0" err="1"/>
              <a:t>chào</a:t>
            </a:r>
            <a:r>
              <a:rPr lang="en-US" baseline="0" dirty="0"/>
              <a:t> </a:t>
            </a:r>
            <a:r>
              <a:rPr lang="en-US" baseline="0" dirty="0" err="1"/>
              <a:t>quý</a:t>
            </a:r>
            <a:r>
              <a:rPr lang="en-US" baseline="0" dirty="0"/>
              <a:t> </a:t>
            </a:r>
            <a:r>
              <a:rPr lang="en-US" baseline="0" dirty="0" err="1"/>
              <a:t>vị</a:t>
            </a:r>
            <a:r>
              <a:rPr lang="en-US" baseline="0" dirty="0"/>
              <a:t> </a:t>
            </a:r>
            <a:r>
              <a:rPr lang="en-US" baseline="0" dirty="0" err="1"/>
              <a:t>hội</a:t>
            </a:r>
            <a:r>
              <a:rPr lang="en-US" baseline="0" dirty="0"/>
              <a:t> </a:t>
            </a:r>
            <a:r>
              <a:rPr lang="en-US" baseline="0" dirty="0" err="1"/>
              <a:t>đồng</a:t>
            </a:r>
            <a:endParaRPr lang="en-US" baseline="0" dirty="0"/>
          </a:p>
          <a:p>
            <a:r>
              <a:rPr lang="en-US" baseline="0" dirty="0" err="1"/>
              <a:t>nhóm</a:t>
            </a:r>
            <a:r>
              <a:rPr lang="en-US" baseline="0" dirty="0"/>
              <a:t> </a:t>
            </a:r>
            <a:r>
              <a:rPr lang="en-US" baseline="0" dirty="0" err="1"/>
              <a:t>đồ</a:t>
            </a:r>
            <a:r>
              <a:rPr lang="en-US" baseline="0" dirty="0"/>
              <a:t> </a:t>
            </a:r>
            <a:r>
              <a:rPr lang="en-US" baseline="0" dirty="0" err="1"/>
              <a:t>án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gồm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sự</a:t>
            </a:r>
            <a:r>
              <a:rPr lang="en-US" baseline="0" dirty="0"/>
              <a:t> </a:t>
            </a:r>
            <a:r>
              <a:rPr lang="en-US" baseline="0" dirty="0" err="1"/>
              <a:t>hướng</a:t>
            </a:r>
            <a:r>
              <a:rPr lang="en-US" baseline="0" dirty="0"/>
              <a:t> </a:t>
            </a:r>
            <a:r>
              <a:rPr lang="en-US" baseline="0" dirty="0" err="1"/>
              <a:t>dẫn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thầy</a:t>
            </a:r>
            <a:r>
              <a:rPr lang="en-US" baseline="0" dirty="0"/>
              <a:t> </a:t>
            </a:r>
            <a:r>
              <a:rPr lang="en-US" baseline="0" dirty="0" err="1"/>
              <a:t>Nguyễn</a:t>
            </a:r>
            <a:r>
              <a:rPr lang="en-US" baseline="0" dirty="0"/>
              <a:t> </a:t>
            </a:r>
            <a:r>
              <a:rPr lang="en-US" baseline="0" dirty="0" err="1"/>
              <a:t>Huy</a:t>
            </a:r>
            <a:r>
              <a:rPr lang="en-US" baseline="0" dirty="0"/>
              <a:t> </a:t>
            </a:r>
            <a:r>
              <a:rPr lang="en-US" baseline="0" dirty="0" err="1"/>
              <a:t>Hùng</a:t>
            </a:r>
            <a:r>
              <a:rPr lang="en-US" baseline="0" dirty="0"/>
              <a:t>,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xin</a:t>
            </a:r>
            <a:r>
              <a:rPr lang="en-US" baseline="0" dirty="0"/>
              <a:t> </a:t>
            </a:r>
            <a:r>
              <a:rPr lang="en-US" baseline="0" dirty="0" err="1"/>
              <a:t>thuyết</a:t>
            </a:r>
            <a:r>
              <a:rPr lang="en-US" baseline="0" dirty="0"/>
              <a:t> </a:t>
            </a:r>
            <a:r>
              <a:rPr lang="en-US" baseline="0" dirty="0" err="1"/>
              <a:t>trình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đề</a:t>
            </a:r>
            <a:r>
              <a:rPr lang="en-US" baseline="0" dirty="0"/>
              <a:t> </a:t>
            </a:r>
            <a:r>
              <a:rPr lang="en-US" baseline="0" dirty="0" err="1"/>
              <a:t>tài</a:t>
            </a:r>
            <a:r>
              <a:rPr lang="en-US" baseline="0" dirty="0"/>
              <a:t> Corporate Training System...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0399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Bỏ</a:t>
            </a:r>
            <a:r>
              <a:rPr lang="en-US" baseline="0"/>
              <a:t> coursefeedback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0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66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25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Bỏ</a:t>
            </a:r>
            <a:r>
              <a:rPr lang="en-US" baseline="0"/>
              <a:t> lecture/quiz</a:t>
            </a:r>
          </a:p>
          <a:p>
            <a:r>
              <a:rPr lang="en-US" baseline="0"/>
              <a:t>Thêm author reply feedback</a:t>
            </a:r>
          </a:p>
          <a:p>
            <a:r>
              <a:rPr lang="en-US" baseline="0"/>
              <a:t>Thêm program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4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47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44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33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87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45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60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01298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76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 Web app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xây</a:t>
            </a:r>
            <a:r>
              <a:rPr lang="en-US" baseline="0" dirty="0"/>
              <a:t> </a:t>
            </a:r>
            <a:r>
              <a:rPr lang="en-US" baseline="0" dirty="0" err="1"/>
              <a:t>dựng</a:t>
            </a:r>
            <a:r>
              <a:rPr lang="en-US" baseline="0" dirty="0"/>
              <a:t> </a:t>
            </a:r>
            <a:r>
              <a:rPr lang="en-US" baseline="0" dirty="0" err="1"/>
              <a:t>dựa</a:t>
            </a:r>
            <a:r>
              <a:rPr lang="en-US" baseline="0" dirty="0"/>
              <a:t> </a:t>
            </a:r>
            <a:r>
              <a:rPr lang="en-US" baseline="0" dirty="0" err="1"/>
              <a:t>trên</a:t>
            </a:r>
            <a:r>
              <a:rPr lang="en-US" baseline="0" dirty="0"/>
              <a:t> </a:t>
            </a:r>
            <a:r>
              <a:rPr lang="en-US" baseline="0" dirty="0" err="1"/>
              <a:t>mô</a:t>
            </a:r>
            <a:r>
              <a:rPr lang="en-US" baseline="0" dirty="0"/>
              <a:t> </a:t>
            </a:r>
            <a:r>
              <a:rPr lang="en-US" baseline="0" dirty="0" err="1"/>
              <a:t>hình</a:t>
            </a:r>
            <a:r>
              <a:rPr lang="en-US" baseline="0" dirty="0"/>
              <a:t> MVC.</a:t>
            </a:r>
          </a:p>
          <a:p>
            <a:r>
              <a:rPr lang="en-US" baseline="0" dirty="0" err="1"/>
              <a:t>Ngoài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DB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lưu</a:t>
            </a:r>
            <a:r>
              <a:rPr lang="en-US" baseline="0" dirty="0"/>
              <a:t> </a:t>
            </a:r>
            <a:r>
              <a:rPr lang="en-US" baseline="0" dirty="0" err="1"/>
              <a:t>trữ</a:t>
            </a:r>
            <a:r>
              <a:rPr lang="en-US" baseline="0" dirty="0"/>
              <a:t> </a:t>
            </a:r>
            <a:r>
              <a:rPr lang="en-US" baseline="0" dirty="0" err="1"/>
              <a:t>dữ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,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còn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Storage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lưu</a:t>
            </a:r>
            <a:r>
              <a:rPr lang="en-US" baseline="0" dirty="0"/>
              <a:t> </a:t>
            </a:r>
            <a:r>
              <a:rPr lang="en-US" baseline="0" dirty="0" err="1"/>
              <a:t>trữ</a:t>
            </a:r>
            <a:r>
              <a:rPr lang="en-US" baseline="0" dirty="0"/>
              <a:t>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bài</a:t>
            </a:r>
            <a:r>
              <a:rPr lang="en-US" baseline="0" dirty="0"/>
              <a:t> </a:t>
            </a:r>
            <a:r>
              <a:rPr lang="en-US" baseline="0" dirty="0" err="1"/>
              <a:t>học</a:t>
            </a:r>
            <a:r>
              <a:rPr lang="en-US" baseline="0" dirty="0"/>
              <a:t> </a:t>
            </a:r>
            <a:r>
              <a:rPr lang="en-US" baseline="0" dirty="0" err="1"/>
              <a:t>như</a:t>
            </a:r>
            <a:r>
              <a:rPr lang="en-US" baseline="0" dirty="0"/>
              <a:t>: file video, file </a:t>
            </a:r>
            <a:r>
              <a:rPr lang="en-US" baseline="0" dirty="0" err="1"/>
              <a:t>powerpoint</a:t>
            </a:r>
            <a:r>
              <a:rPr lang="en-US" baseline="0" dirty="0"/>
              <a:t> </a:t>
            </a:r>
            <a:r>
              <a:rPr lang="mr-IN" baseline="0" dirty="0"/>
              <a:t>…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bên</a:t>
            </a:r>
            <a:r>
              <a:rPr lang="en-US" baseline="0" dirty="0"/>
              <a:t> </a:t>
            </a:r>
            <a:r>
              <a:rPr lang="en-US" baseline="0" dirty="0" err="1"/>
              <a:t>phía</a:t>
            </a:r>
            <a:r>
              <a:rPr lang="en-US" baseline="0" dirty="0"/>
              <a:t> client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xem</a:t>
            </a:r>
            <a:r>
              <a:rPr lang="en-US" baseline="0" dirty="0"/>
              <a:t> video </a:t>
            </a:r>
            <a:r>
              <a:rPr lang="en-US" baseline="0" dirty="0" err="1"/>
              <a:t>bài</a:t>
            </a:r>
            <a:r>
              <a:rPr lang="en-US" baseline="0" dirty="0"/>
              <a:t> </a:t>
            </a:r>
            <a:r>
              <a:rPr lang="en-US" baseline="0" dirty="0" err="1"/>
              <a:t>học</a:t>
            </a:r>
            <a:r>
              <a:rPr lang="en-US" baseline="0" dirty="0"/>
              <a:t>, </a:t>
            </a:r>
            <a:r>
              <a:rPr lang="en-US" baseline="0" dirty="0" err="1"/>
              <a:t>thì</a:t>
            </a:r>
            <a:r>
              <a:rPr lang="en-US" baseline="0" dirty="0"/>
              <a:t> </a:t>
            </a:r>
            <a:r>
              <a:rPr lang="en-US" baseline="0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</a:t>
            </a:r>
            <a:r>
              <a:rPr lang="en-US" baseline="0" dirty="0" err="1"/>
              <a:t>Wowza</a:t>
            </a:r>
            <a:r>
              <a:rPr lang="en-US" baseline="0" dirty="0"/>
              <a:t> Streaming Server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truyền</a:t>
            </a:r>
            <a:r>
              <a:rPr lang="en-US" baseline="0" dirty="0"/>
              <a:t> video </a:t>
            </a:r>
            <a:r>
              <a:rPr lang="en-US" baseline="0" dirty="0" err="1"/>
              <a:t>từ</a:t>
            </a:r>
            <a:r>
              <a:rPr lang="en-US" baseline="0" dirty="0"/>
              <a:t> server </a:t>
            </a:r>
            <a:r>
              <a:rPr lang="en-US" baseline="0" dirty="0" err="1"/>
              <a:t>về</a:t>
            </a:r>
            <a:r>
              <a:rPr lang="en-US" baseline="0" dirty="0"/>
              <a:t> client qua </a:t>
            </a:r>
            <a:r>
              <a:rPr lang="en-US" baseline="0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thức</a:t>
            </a:r>
            <a:r>
              <a:rPr lang="en-US" baseline="0" dirty="0"/>
              <a:t> HLS (Http Live Streaming)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63634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xin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</a:t>
            </a:r>
            <a:r>
              <a:rPr lang="en-US" baseline="0" dirty="0" err="1"/>
              <a:t>rõ</a:t>
            </a:r>
            <a:r>
              <a:rPr lang="en-US" baseline="0" dirty="0"/>
              <a:t> </a:t>
            </a:r>
            <a:r>
              <a:rPr lang="en-US" baseline="0" dirty="0" err="1"/>
              <a:t>hơn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thức</a:t>
            </a:r>
            <a:r>
              <a:rPr lang="en-US" baseline="0" dirty="0"/>
              <a:t> HTTP Live Streaming</a:t>
            </a:r>
          </a:p>
          <a:p>
            <a:endParaRPr lang="en-US" baseline="0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Live Streaming (hay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HLS)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truyền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hỗ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chất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phù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segment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dạng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*.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MPEG-2 transport stream files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index file (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segment)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lắng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player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duyệt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player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ở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liền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ngắt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quãng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6971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Thế</a:t>
            </a:r>
            <a:r>
              <a:rPr lang="en-US" baseline="0"/>
              <a:t> anh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17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1BA2A-9C9C-2545-98C9-049F1B47D8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832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53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app.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22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6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55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99728" y="359050"/>
            <a:ext cx="10367837" cy="1147090"/>
          </a:xfrm>
        </p:spPr>
        <p:txBody>
          <a:bodyPr>
            <a:normAutofit/>
          </a:bodyPr>
          <a:lstStyle/>
          <a:p>
            <a:r>
              <a:rPr lang="en-US" sz="6000" dirty="0"/>
              <a:t>CORPORATE TRAINING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4879094" y="1515415"/>
            <a:ext cx="6132953" cy="522491"/>
          </a:xfrm>
        </p:spPr>
        <p:txBody>
          <a:bodyPr/>
          <a:lstStyle/>
          <a:p>
            <a:pPr algn="l"/>
            <a:r>
              <a:rPr lang="en-US" sz="2600" dirty="0">
                <a:solidFill>
                  <a:schemeClr val="tx1"/>
                </a:solidFill>
              </a:rPr>
              <a:t>SUPERVISOR:		</a:t>
            </a:r>
            <a:r>
              <a:rPr lang="en-US" sz="2600" cap="none" dirty="0">
                <a:solidFill>
                  <a:schemeClr val="tx1"/>
                </a:solidFill>
              </a:rPr>
              <a:t>Mr. Nguyen </a:t>
            </a:r>
            <a:r>
              <a:rPr lang="en-US" sz="2600" cap="none" dirty="0" err="1">
                <a:solidFill>
                  <a:schemeClr val="tx1"/>
                </a:solidFill>
              </a:rPr>
              <a:t>Huy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 rot="21420000">
            <a:off x="4925229" y="2082050"/>
            <a:ext cx="6250776" cy="2288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dirty="0">
                <a:solidFill>
                  <a:schemeClr val="tx1"/>
                </a:solidFill>
              </a:rPr>
              <a:t>Team member:	 </a:t>
            </a:r>
            <a:r>
              <a:rPr lang="en-US" sz="2600" cap="none" dirty="0">
                <a:solidFill>
                  <a:schemeClr val="tx1"/>
                </a:solidFill>
              </a:rPr>
              <a:t>Le </a:t>
            </a:r>
            <a:r>
              <a:rPr lang="en-US" sz="2600" cap="none" dirty="0" err="1">
                <a:solidFill>
                  <a:schemeClr val="tx1"/>
                </a:solidFill>
              </a:rPr>
              <a:t>Phuc</a:t>
            </a:r>
            <a:r>
              <a:rPr lang="en-US" sz="2600" cap="none" dirty="0">
                <a:solidFill>
                  <a:schemeClr val="tx1"/>
                </a:solidFill>
              </a:rPr>
              <a:t> </a:t>
            </a:r>
            <a:r>
              <a:rPr lang="en-US" sz="2600" cap="none" dirty="0" err="1">
                <a:solidFill>
                  <a:schemeClr val="tx1"/>
                </a:solidFill>
              </a:rPr>
              <a:t>Thinh</a:t>
            </a:r>
            <a:endParaRPr lang="en-US" sz="2600" cap="none" dirty="0">
              <a:solidFill>
                <a:schemeClr val="tx1"/>
              </a:solidFill>
            </a:endParaRP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Vo Thach Nguyen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Pham </a:t>
            </a:r>
            <a:r>
              <a:rPr lang="en-US" sz="2600" cap="none" dirty="0" err="1">
                <a:solidFill>
                  <a:schemeClr val="tx1"/>
                </a:solidFill>
              </a:rPr>
              <a:t>Chanh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                                                Dang The Anh 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	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 rot="21420000">
            <a:off x="6971759" y="2434591"/>
            <a:ext cx="3254711" cy="4172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600" b="1" cap="none" dirty="0"/>
          </a:p>
        </p:txBody>
      </p:sp>
    </p:spTree>
    <p:extLst>
      <p:ext uri="{BB962C8B-B14F-4D97-AF65-F5344CB8AC3E}">
        <p14:creationId xmlns:p14="http://schemas.microsoft.com/office/powerpoint/2010/main" val="1560567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610022"/>
            <a:ext cx="6593799" cy="339886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2664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hierarchy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xmlns="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65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xmlns="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3618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architecture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xmlns="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328404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/>
              <a:t>Data hierarchy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67" y="995480"/>
            <a:ext cx="772164" cy="77216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130671" y="2161616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55344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164671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620214" y="3045871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552411" y="3045870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84608" y="3045869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20764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28049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335334" y="3940543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09389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575740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840676" y="1936376"/>
            <a:ext cx="5028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" idx="2"/>
          </p:cNvCxnSpPr>
          <p:nvPr/>
        </p:nvCxnSpPr>
        <p:spPr>
          <a:xfrm flipH="1">
            <a:off x="6465348" y="1767644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34" idx="0"/>
          </p:cNvCxnSpPr>
          <p:nvPr/>
        </p:nvCxnSpPr>
        <p:spPr>
          <a:xfrm>
            <a:off x="3840676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46534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88223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173337" y="2809455"/>
            <a:ext cx="4087809" cy="17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840676" y="265651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173337" y="2809455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335334" y="2817147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6261146" y="2825248"/>
            <a:ext cx="5580" cy="21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232331" y="3707382"/>
            <a:ext cx="3813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2330219" y="3538650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2356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242370" y="3715303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0414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105908" y="4610568"/>
            <a:ext cx="2179837" cy="7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3244625" y="444183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2105908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4284945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188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2987768" y="2066736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919965" y="2066735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852162" y="2066734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07213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89560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953231" y="994036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3697773" y="1647390"/>
            <a:ext cx="3930927" cy="2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638062" y="1495977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39" idx="0"/>
          </p:cNvCxnSpPr>
          <p:nvPr/>
        </p:nvCxnSpPr>
        <p:spPr>
          <a:xfrm>
            <a:off x="3697773" y="1668088"/>
            <a:ext cx="0" cy="398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42" idx="0"/>
          </p:cNvCxnSpPr>
          <p:nvPr/>
        </p:nvCxnSpPr>
        <p:spPr>
          <a:xfrm flipH="1">
            <a:off x="5629970" y="1668088"/>
            <a:ext cx="6096" cy="39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7628700" y="1668088"/>
            <a:ext cx="0" cy="398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599885" y="2790099"/>
            <a:ext cx="2005723" cy="7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697773" y="2559515"/>
            <a:ext cx="2" cy="238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599884" y="2798020"/>
            <a:ext cx="2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45" idx="0"/>
          </p:cNvCxnSpPr>
          <p:nvPr/>
        </p:nvCxnSpPr>
        <p:spPr>
          <a:xfrm>
            <a:off x="4605608" y="2798020"/>
            <a:ext cx="0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400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/>
              <a:t>Features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7689425-CCD5-984A-8B0D-5723C75DF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1" y="1164973"/>
            <a:ext cx="7714640" cy="402666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5128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DC89FAE-69CB-4247-88A8-5FC313FB6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41" y="1639603"/>
            <a:ext cx="2484841" cy="2484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95C0427-3AF9-5D42-97D6-ABE55557A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037" y="1838633"/>
            <a:ext cx="999326" cy="999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1870657-92CE-674D-A5A6-BDA172F72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222" y="1868203"/>
            <a:ext cx="999326" cy="999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953F934-6F0E-C64B-B828-3D438FEC5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037" y="3830552"/>
            <a:ext cx="999326" cy="999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F7036E1-1EC0-E74B-87C0-89C998C9D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668" y="3830552"/>
            <a:ext cx="999326" cy="9993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D97026C-4055-AA43-824D-69CDDC9EBCF2}"/>
              </a:ext>
            </a:extLst>
          </p:cNvPr>
          <p:cNvSpPr txBox="1"/>
          <p:nvPr/>
        </p:nvSpPr>
        <p:spPr>
          <a:xfrm>
            <a:off x="6968402" y="2875622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7A55372-4DE1-5642-A3B1-E0CEAE9968CA}"/>
              </a:ext>
            </a:extLst>
          </p:cNvPr>
          <p:cNvSpPr txBox="1"/>
          <p:nvPr/>
        </p:nvSpPr>
        <p:spPr>
          <a:xfrm>
            <a:off x="9148164" y="2902932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9231611-986C-A84C-ABC3-0C5FBAF1AF83}"/>
              </a:ext>
            </a:extLst>
          </p:cNvPr>
          <p:cNvSpPr txBox="1"/>
          <p:nvPr/>
        </p:nvSpPr>
        <p:spPr>
          <a:xfrm>
            <a:off x="6968402" y="4829878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6C0DE92-1EB0-3A49-ABC8-ED1AB3C3D9CD}"/>
              </a:ext>
            </a:extLst>
          </p:cNvPr>
          <p:cNvSpPr txBox="1"/>
          <p:nvPr/>
        </p:nvSpPr>
        <p:spPr>
          <a:xfrm>
            <a:off x="9221242" y="4829878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BF7A51D-5181-5742-9408-BE14D19A5931}"/>
              </a:ext>
            </a:extLst>
          </p:cNvPr>
          <p:cNvSpPr txBox="1"/>
          <p:nvPr/>
        </p:nvSpPr>
        <p:spPr>
          <a:xfrm>
            <a:off x="1603667" y="4214567"/>
            <a:ext cx="2311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System Admin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xmlns="" id="{01E2E042-5BF0-5446-A47F-95CDD6BE363D}"/>
              </a:ext>
            </a:extLst>
          </p:cNvPr>
          <p:cNvSpPr/>
          <p:nvPr/>
        </p:nvSpPr>
        <p:spPr>
          <a:xfrm rot="16200000">
            <a:off x="8223313" y="-498704"/>
            <a:ext cx="778707" cy="4037610"/>
          </a:xfrm>
          <a:prstGeom prst="rightBrace">
            <a:avLst>
              <a:gd name="adj1" fmla="val 8333"/>
              <a:gd name="adj2" fmla="val 495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0253285-6878-8741-A3B7-74BFE13B61AA}"/>
              </a:ext>
            </a:extLst>
          </p:cNvPr>
          <p:cNvSpPr txBox="1"/>
          <p:nvPr/>
        </p:nvSpPr>
        <p:spPr>
          <a:xfrm>
            <a:off x="7606419" y="450443"/>
            <a:ext cx="20361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</p:spTree>
    <p:extLst>
      <p:ext uri="{BB962C8B-B14F-4D97-AF65-F5344CB8AC3E}">
        <p14:creationId xmlns:p14="http://schemas.microsoft.com/office/powerpoint/2010/main" val="3899619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860" y="1879888"/>
            <a:ext cx="2282507" cy="22825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8651" y="4268463"/>
            <a:ext cx="1922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System admin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15206" y="4268463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list brands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SYSTEM ADMIN</a:t>
            </a:r>
          </a:p>
        </p:txBody>
      </p:sp>
    </p:spTree>
    <p:extLst>
      <p:ext uri="{BB962C8B-B14F-4D97-AF65-F5344CB8AC3E}">
        <p14:creationId xmlns:p14="http://schemas.microsoft.com/office/powerpoint/2010/main" val="16285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68331" y="4268463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Admin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45960" y="4268463"/>
            <a:ext cx="1923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brand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ADMIN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87" y="2241552"/>
            <a:ext cx="1767471" cy="176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25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49019" y="4268463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user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678" y="1824167"/>
            <a:ext cx="2613083" cy="261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2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77685" y="4277950"/>
            <a:ext cx="1880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plans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225" y="2432899"/>
            <a:ext cx="1835564" cy="183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97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21205" y="4268463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225" y="2432899"/>
            <a:ext cx="1835564" cy="183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6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FC369575-6D59-5242-9B68-798E331AD093}"/>
              </a:ext>
            </a:extLst>
          </p:cNvPr>
          <p:cNvGrpSpPr/>
          <p:nvPr/>
        </p:nvGrpSpPr>
        <p:grpSpPr>
          <a:xfrm>
            <a:off x="1828800" y="1926678"/>
            <a:ext cx="3842418" cy="707886"/>
            <a:chOff x="1828800" y="1926678"/>
            <a:chExt cx="3842418" cy="70788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A580B722-F03F-9B43-B139-60EBDF4977F8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D95D7146-00A0-614C-AB6B-453F296D704B}"/>
                </a:ext>
              </a:extLst>
            </p:cNvPr>
            <p:cNvSpPr/>
            <p:nvPr/>
          </p:nvSpPr>
          <p:spPr>
            <a:xfrm>
              <a:off x="2496951" y="1926678"/>
              <a:ext cx="317426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atin typeface="Helvetica" pitchFamily="2" charset="0"/>
                  <a:ea typeface="Apple Color Emoji" pitchFamily="2" charset="0"/>
                  <a:cs typeface="Arial Hebrew" pitchFamily="2" charset="-79"/>
                </a:rPr>
                <a:t>Introduction</a:t>
              </a:r>
              <a:endParaRPr lang="en-US" sz="1600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56743D96-25E1-E749-9176-10DB79AD9A8B}"/>
              </a:ext>
            </a:extLst>
          </p:cNvPr>
          <p:cNvGrpSpPr/>
          <p:nvPr/>
        </p:nvGrpSpPr>
        <p:grpSpPr>
          <a:xfrm>
            <a:off x="1828800" y="2723477"/>
            <a:ext cx="4643919" cy="707886"/>
            <a:chOff x="1828800" y="1926678"/>
            <a:chExt cx="4643919" cy="70788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9BFF3598-6ABF-5C4D-90A5-F16C0947026B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3285ECF-679F-7C44-A9B5-87C8E9DFF473}"/>
                </a:ext>
              </a:extLst>
            </p:cNvPr>
            <p:cNvSpPr/>
            <p:nvPr/>
          </p:nvSpPr>
          <p:spPr>
            <a:xfrm>
              <a:off x="2496951" y="1926678"/>
              <a:ext cx="397576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atin typeface="Helvetica" pitchFamily="2" charset="0"/>
                  <a:ea typeface="Apple Color Emoji" pitchFamily="2" charset="0"/>
                  <a:cs typeface="Arial Hebrew" pitchFamily="2" charset="-79"/>
                </a:rPr>
                <a:t>Implementation</a:t>
              </a:r>
              <a:endParaRPr lang="en-US" sz="1600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238990E9-83F6-2741-BB52-7EE4E212E513}"/>
              </a:ext>
            </a:extLst>
          </p:cNvPr>
          <p:cNvGrpSpPr/>
          <p:nvPr/>
        </p:nvGrpSpPr>
        <p:grpSpPr>
          <a:xfrm>
            <a:off x="1828800" y="3520276"/>
            <a:ext cx="4472398" cy="707886"/>
            <a:chOff x="1828800" y="1926678"/>
            <a:chExt cx="4472398" cy="70788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C3D4C640-54A5-274E-92B0-19AC9B6C32C6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5948EC01-2AD2-8546-895E-810AE8EB4742}"/>
                </a:ext>
              </a:extLst>
            </p:cNvPr>
            <p:cNvSpPr/>
            <p:nvPr/>
          </p:nvSpPr>
          <p:spPr>
            <a:xfrm>
              <a:off x="2496951" y="1926678"/>
              <a:ext cx="380424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atin typeface="Helvetica" pitchFamily="2" charset="0"/>
                  <a:ea typeface="Apple Color Emoji" pitchFamily="2" charset="0"/>
                  <a:cs typeface="Arial Hebrew" pitchFamily="2" charset="-79"/>
                </a:rPr>
                <a:t>Demonstration</a:t>
              </a:r>
              <a:endParaRPr lang="en-US" sz="1600" b="1" dirty="0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7143E768-7F9B-2144-AAEB-5C80FDD948C5}"/>
              </a:ext>
            </a:extLst>
          </p:cNvPr>
          <p:cNvGrpSpPr/>
          <p:nvPr/>
        </p:nvGrpSpPr>
        <p:grpSpPr>
          <a:xfrm>
            <a:off x="1828800" y="4317075"/>
            <a:ext cx="5867780" cy="707886"/>
            <a:chOff x="1828800" y="1926678"/>
            <a:chExt cx="5867780" cy="70788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C2BE4801-1726-5A43-8175-CD21D7463781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ACE2C227-C7C4-7942-8596-93400554F743}"/>
                </a:ext>
              </a:extLst>
            </p:cNvPr>
            <p:cNvSpPr/>
            <p:nvPr/>
          </p:nvSpPr>
          <p:spPr>
            <a:xfrm>
              <a:off x="2496951" y="1926678"/>
              <a:ext cx="519962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atin typeface="Helvetica" pitchFamily="2" charset="0"/>
                  <a:ea typeface="Apple Color Emoji" pitchFamily="2" charset="0"/>
                  <a:cs typeface="Arial Hebrew" pitchFamily="2" charset="-79"/>
                </a:rPr>
                <a:t>Values &amp; Challenges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315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21205" y="4268463"/>
            <a:ext cx="2975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Add participant to plan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660" y="2153879"/>
            <a:ext cx="2114584" cy="211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78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21557" y="4268463"/>
            <a:ext cx="157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View report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135" y="2386761"/>
            <a:ext cx="1775634" cy="177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43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940310" y="4268463"/>
            <a:ext cx="1850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skills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762" y="2190402"/>
            <a:ext cx="1937283" cy="193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84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09781" y="4268463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course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Author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774" y="2290215"/>
            <a:ext cx="1872180" cy="187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48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24396" y="4268463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Enroll course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774" y="2290215"/>
            <a:ext cx="1872180" cy="187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66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49019" y="4268463"/>
            <a:ext cx="1794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 lecture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530" y="2289405"/>
            <a:ext cx="1979058" cy="197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90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958049" y="4281909"/>
            <a:ext cx="1334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Take quiz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817" y="2313717"/>
            <a:ext cx="1812803" cy="181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80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76" y="0"/>
            <a:ext cx="9122484" cy="1086522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74"/>
          <a:stretch/>
        </p:blipFill>
        <p:spPr>
          <a:xfrm>
            <a:off x="952846" y="1086522"/>
            <a:ext cx="9465167" cy="5082718"/>
          </a:xfrm>
        </p:spPr>
      </p:pic>
    </p:spTree>
    <p:extLst>
      <p:ext uri="{BB962C8B-B14F-4D97-AF65-F5344CB8AC3E}">
        <p14:creationId xmlns:p14="http://schemas.microsoft.com/office/powerpoint/2010/main" val="627888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1" y="0"/>
            <a:ext cx="10396882" cy="1151965"/>
          </a:xfrm>
        </p:spPr>
        <p:txBody>
          <a:bodyPr/>
          <a:lstStyle/>
          <a:p>
            <a:r>
              <a:rPr lang="en-US" dirty="0"/>
              <a:t>HTTP live streaming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92" y="2594075"/>
            <a:ext cx="1026765" cy="1026765"/>
          </a:xfrm>
        </p:spPr>
      </p:pic>
      <p:sp>
        <p:nvSpPr>
          <p:cNvPr id="8" name="TextBox 7"/>
          <p:cNvSpPr txBox="1"/>
          <p:nvPr/>
        </p:nvSpPr>
        <p:spPr>
          <a:xfrm>
            <a:off x="727689" y="3669160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Video file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77" y="1233853"/>
            <a:ext cx="788026" cy="7880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77" y="2497374"/>
            <a:ext cx="788026" cy="7880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77" y="4416057"/>
            <a:ext cx="788026" cy="7880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45702" y="2706721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Calibri" charset="0"/>
                <a:cs typeface="Calibri" charset="0"/>
              </a:rPr>
              <a:t>Segment file 2 (.</a:t>
            </a:r>
            <a:r>
              <a:rPr lang="en-US" b="1" dirty="0" err="1">
                <a:latin typeface="Helvetica" pitchFamily="2" charset="0"/>
                <a:ea typeface="Calibri" charset="0"/>
                <a:cs typeface="Calibri" charset="0"/>
              </a:rPr>
              <a:t>ts</a:t>
            </a:r>
            <a:r>
              <a:rPr lang="en-US" b="1" dirty="0">
                <a:latin typeface="Helvetica" pitchFamily="2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18" name="Oval 17"/>
          <p:cNvSpPr/>
          <p:nvPr/>
        </p:nvSpPr>
        <p:spPr>
          <a:xfrm>
            <a:off x="4203160" y="3529578"/>
            <a:ext cx="77376" cy="841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203160" y="3811736"/>
            <a:ext cx="77376" cy="841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203160" y="4093894"/>
            <a:ext cx="77376" cy="841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45702" y="144777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Calibri" charset="0"/>
                <a:cs typeface="Calibri" charset="0"/>
              </a:rPr>
              <a:t>Segment file 1 (.</a:t>
            </a:r>
            <a:r>
              <a:rPr lang="en-US" b="1" dirty="0" err="1">
                <a:latin typeface="Helvetica" pitchFamily="2" charset="0"/>
                <a:ea typeface="Calibri" charset="0"/>
                <a:cs typeface="Calibri" charset="0"/>
              </a:rPr>
              <a:t>ts</a:t>
            </a:r>
            <a:r>
              <a:rPr lang="en-US" b="1" dirty="0">
                <a:latin typeface="Helvetica" pitchFamily="2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39854" y="4625404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Calibri" charset="0"/>
                <a:cs typeface="Calibri" charset="0"/>
              </a:rPr>
              <a:t>Segment file n (.</a:t>
            </a:r>
            <a:r>
              <a:rPr lang="en-US" b="1" dirty="0" err="1">
                <a:latin typeface="Helvetica" pitchFamily="2" charset="0"/>
                <a:ea typeface="Calibri" charset="0"/>
                <a:cs typeface="Calibri" charset="0"/>
              </a:rPr>
              <a:t>ts</a:t>
            </a:r>
            <a:r>
              <a:rPr lang="en-US" b="1" dirty="0">
                <a:latin typeface="Helvetica" pitchFamily="2" charset="0"/>
                <a:ea typeface="Calibri" charset="0"/>
                <a:cs typeface="Calibri" charset="0"/>
              </a:rPr>
              <a:t>)</a:t>
            </a:r>
          </a:p>
        </p:txBody>
      </p:sp>
      <p:cxnSp>
        <p:nvCxnSpPr>
          <p:cNvPr id="26" name="Straight Arrow Connector 25"/>
          <p:cNvCxnSpPr>
            <a:endCxn id="9" idx="1"/>
          </p:cNvCxnSpPr>
          <p:nvPr/>
        </p:nvCxnSpPr>
        <p:spPr>
          <a:xfrm flipV="1">
            <a:off x="1821258" y="1627866"/>
            <a:ext cx="2036419" cy="144818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3"/>
            <a:endCxn id="10" idx="1"/>
          </p:cNvCxnSpPr>
          <p:nvPr/>
        </p:nvCxnSpPr>
        <p:spPr>
          <a:xfrm flipV="1">
            <a:off x="1787857" y="2891387"/>
            <a:ext cx="2069820" cy="21607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3"/>
            <a:endCxn id="11" idx="1"/>
          </p:cNvCxnSpPr>
          <p:nvPr/>
        </p:nvCxnSpPr>
        <p:spPr>
          <a:xfrm>
            <a:off x="1787857" y="3107458"/>
            <a:ext cx="2069820" cy="170261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8938521" y="2475441"/>
            <a:ext cx="2069797" cy="1425643"/>
            <a:chOff x="8439295" y="2494289"/>
            <a:chExt cx="2069797" cy="142564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8081" y="2494289"/>
              <a:ext cx="852227" cy="955876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8439295" y="3550600"/>
              <a:ext cx="2069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Index file (.m3u8)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852545" y="2753514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047631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96444D0-BA0E-5D4A-AFD9-7AF76130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867" y="661851"/>
            <a:ext cx="8127419" cy="472150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5230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2" y="1502161"/>
            <a:ext cx="6593799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Situation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xmlns="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xmlns="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xmlns="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33035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plan, Create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51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7438614" y="5200687"/>
            <a:ext cx="2986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lan overview page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34" y="1586393"/>
            <a:ext cx="1191314" cy="119131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830048" y="1596200"/>
            <a:ext cx="2761170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7" y="2816902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06635" y="2810177"/>
            <a:ext cx="2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860081" y="1614587"/>
            <a:ext cx="241816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2. Create plan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444" y="1720496"/>
            <a:ext cx="1117109" cy="111710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999258" y="281690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Create plan popup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244" y="4076090"/>
            <a:ext cx="1089286" cy="10892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980920" y="3254108"/>
            <a:ext cx="299134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3. Input information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331401" y="4708046"/>
            <a:ext cx="3833139" cy="157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4455129" y="4087646"/>
            <a:ext cx="3522833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4. Update plan infomation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8931999" y="3227784"/>
            <a:ext cx="0" cy="8512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C28D2C79-6533-A844-91F8-4A53CC1B6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5561" y="4145087"/>
            <a:ext cx="1089286" cy="108928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7E1B104F-E16E-0D4F-AEA8-4E414DFB1AC4}"/>
              </a:ext>
            </a:extLst>
          </p:cNvPr>
          <p:cNvCxnSpPr>
            <a:cxnSpLocks/>
          </p:cNvCxnSpPr>
          <p:nvPr/>
        </p:nvCxnSpPr>
        <p:spPr>
          <a:xfrm>
            <a:off x="1141537" y="4739842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479D5B89-1580-6F47-8511-4FC3D254F412}"/>
              </a:ext>
            </a:extLst>
          </p:cNvPr>
          <p:cNvCxnSpPr/>
          <p:nvPr/>
        </p:nvCxnSpPr>
        <p:spPr>
          <a:xfrm flipH="1">
            <a:off x="1141537" y="4732511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1357312D-51A6-A04F-89B0-236A2CA66268}"/>
              </a:ext>
            </a:extLst>
          </p:cNvPr>
          <p:cNvSpPr txBox="1"/>
          <p:nvPr/>
        </p:nvSpPr>
        <p:spPr>
          <a:xfrm>
            <a:off x="2686655" y="5263400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8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21" grpId="0"/>
      <p:bldP spid="22" grpId="0"/>
      <p:bldP spid="25" grpId="0"/>
      <p:bldP spid="31" grpId="0"/>
      <p:bldP spid="33" grpId="0"/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46BE7D48-B014-724A-8A74-F3401C0BB3AE}"/>
              </a:ext>
            </a:extLst>
          </p:cNvPr>
          <p:cNvCxnSpPr>
            <a:cxnSpLocks/>
          </p:cNvCxnSpPr>
          <p:nvPr/>
        </p:nvCxnSpPr>
        <p:spPr>
          <a:xfrm>
            <a:off x="1317561" y="1532149"/>
            <a:ext cx="17868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0722511-C2C8-3A4B-81CF-C41B53521137}"/>
              </a:ext>
            </a:extLst>
          </p:cNvPr>
          <p:cNvCxnSpPr>
            <a:cxnSpLocks/>
          </p:cNvCxnSpPr>
          <p:nvPr/>
        </p:nvCxnSpPr>
        <p:spPr>
          <a:xfrm>
            <a:off x="1317561" y="-329840"/>
            <a:ext cx="1" cy="18619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0183C14-5423-1B42-AD03-3960986A54B7}"/>
              </a:ext>
            </a:extLst>
          </p:cNvPr>
          <p:cNvSpPr txBox="1"/>
          <p:nvPr/>
        </p:nvSpPr>
        <p:spPr>
          <a:xfrm>
            <a:off x="417222" y="1417421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5. Add author to plan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6D390E6-3C2D-1140-ACE1-C32740D2C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240" y="882382"/>
            <a:ext cx="1089286" cy="1089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BB2501A-84B9-CA4C-9A62-C0DBC2BFDAC5}"/>
              </a:ext>
            </a:extLst>
          </p:cNvPr>
          <p:cNvSpPr txBox="1"/>
          <p:nvPr/>
        </p:nvSpPr>
        <p:spPr>
          <a:xfrm>
            <a:off x="2909334" y="2003851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CD6B929-2636-3644-BE70-8DAE735F13FD}"/>
              </a:ext>
            </a:extLst>
          </p:cNvPr>
          <p:cNvSpPr txBox="1"/>
          <p:nvPr/>
        </p:nvSpPr>
        <p:spPr>
          <a:xfrm>
            <a:off x="5275717" y="1416242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Add learner to plan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7AC8621D-3A94-5A4F-847D-D92DEAD6CD32}"/>
              </a:ext>
            </a:extLst>
          </p:cNvPr>
          <p:cNvCxnSpPr>
            <a:cxnSpLocks/>
          </p:cNvCxnSpPr>
          <p:nvPr/>
        </p:nvCxnSpPr>
        <p:spPr>
          <a:xfrm>
            <a:off x="4641424" y="1507187"/>
            <a:ext cx="3829482" cy="249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DEA8E30C-C016-F743-A623-407AEBFF6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43" y="3520531"/>
            <a:ext cx="1236480" cy="1236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C9C98BC-A157-704D-9061-23EC4685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441" y="872778"/>
            <a:ext cx="1089286" cy="1089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323242F-B145-6E49-A192-66DA40FF359B}"/>
              </a:ext>
            </a:extLst>
          </p:cNvPr>
          <p:cNvSpPr txBox="1"/>
          <p:nvPr/>
        </p:nvSpPr>
        <p:spPr>
          <a:xfrm>
            <a:off x="8287114" y="2003851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5AE9127-6D3A-7244-B576-8DFB032D3493}"/>
              </a:ext>
            </a:extLst>
          </p:cNvPr>
          <p:cNvSpPr txBox="1"/>
          <p:nvPr/>
        </p:nvSpPr>
        <p:spPr>
          <a:xfrm>
            <a:off x="9346149" y="2795772"/>
            <a:ext cx="245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Create program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035ECF9C-BB98-5347-8028-7E11914C1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3207" y="3661481"/>
            <a:ext cx="1049520" cy="10495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2F6D22C4-A947-6447-9688-55A73E91B9C2}"/>
              </a:ext>
            </a:extLst>
          </p:cNvPr>
          <p:cNvCxnSpPr>
            <a:cxnSpLocks/>
          </p:cNvCxnSpPr>
          <p:nvPr/>
        </p:nvCxnSpPr>
        <p:spPr>
          <a:xfrm>
            <a:off x="9218084" y="2345578"/>
            <a:ext cx="0" cy="1177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379A594-8A64-4E42-895C-FC0BC1EF69E9}"/>
              </a:ext>
            </a:extLst>
          </p:cNvPr>
          <p:cNvSpPr txBox="1"/>
          <p:nvPr/>
        </p:nvSpPr>
        <p:spPr>
          <a:xfrm>
            <a:off x="8090464" y="4740094"/>
            <a:ext cx="2295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Create program popup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AFB0DC9B-E983-6146-BF33-CD4EE0A7FD41}"/>
              </a:ext>
            </a:extLst>
          </p:cNvPr>
          <p:cNvCxnSpPr>
            <a:cxnSpLocks/>
          </p:cNvCxnSpPr>
          <p:nvPr/>
        </p:nvCxnSpPr>
        <p:spPr>
          <a:xfrm flipH="1">
            <a:off x="5817905" y="4187843"/>
            <a:ext cx="26530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78506BA-E084-DF40-B3D8-A8FA3EA5C5B6}"/>
              </a:ext>
            </a:extLst>
          </p:cNvPr>
          <p:cNvSpPr txBox="1"/>
          <p:nvPr/>
        </p:nvSpPr>
        <p:spPr>
          <a:xfrm>
            <a:off x="6205328" y="3575535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8. Fill infomation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28D33C2B-CE1F-3C41-91BA-A669A15E4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4271" y="3663083"/>
            <a:ext cx="1049520" cy="10495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DE2848F-5A53-E243-B0D2-87430C200F7A}"/>
              </a:ext>
            </a:extLst>
          </p:cNvPr>
          <p:cNvSpPr txBox="1"/>
          <p:nvPr/>
        </p:nvSpPr>
        <p:spPr>
          <a:xfrm>
            <a:off x="4061528" y="4757011"/>
            <a:ext cx="2295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147D1E00-7CD8-D042-82A4-376DC75F3C06}"/>
              </a:ext>
            </a:extLst>
          </p:cNvPr>
          <p:cNvCxnSpPr>
            <a:cxnSpLocks/>
          </p:cNvCxnSpPr>
          <p:nvPr/>
        </p:nvCxnSpPr>
        <p:spPr>
          <a:xfrm flipH="1">
            <a:off x="1904347" y="4187843"/>
            <a:ext cx="26130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186FCEEE-B9D6-2144-9F2B-B4EEBBFDD911}"/>
              </a:ext>
            </a:extLst>
          </p:cNvPr>
          <p:cNvSpPr txBox="1"/>
          <p:nvPr/>
        </p:nvSpPr>
        <p:spPr>
          <a:xfrm>
            <a:off x="1960924" y="3520531"/>
            <a:ext cx="2639912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8. Update program infomation</a:t>
            </a:r>
          </a:p>
        </p:txBody>
      </p:sp>
    </p:spTree>
    <p:extLst>
      <p:ext uri="{BB962C8B-B14F-4D97-AF65-F5344CB8AC3E}">
        <p14:creationId xmlns:p14="http://schemas.microsoft.com/office/powerpoint/2010/main" val="224430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5" grpId="0"/>
      <p:bldP spid="18" grpId="0"/>
      <p:bldP spid="23" grpId="0"/>
      <p:bldP spid="26" grpId="0"/>
      <p:bldP spid="28" grpId="0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69" y="333828"/>
            <a:ext cx="7222431" cy="6031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060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65961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Course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5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3236499" y="4938208"/>
            <a:ext cx="2615261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Course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96" y="1398616"/>
            <a:ext cx="1107151" cy="11071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749696" y="2300844"/>
            <a:ext cx="93855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2043504" y="2030687"/>
            <a:ext cx="223161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2037348" y="1389823"/>
            <a:ext cx="2518324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1. Open list 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4303958" y="2296973"/>
            <a:ext cx="1183790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List plan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1445413"/>
            <a:ext cx="1012371" cy="10123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779209" y="3206515"/>
            <a:ext cx="3072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3. Choose program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51" y="3942458"/>
            <a:ext cx="1194158" cy="1194158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xmlns="" id="{42034FAE-AD65-3A4D-B424-E4897013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 flipV="1">
            <a:off x="5516589" y="2030687"/>
            <a:ext cx="2479236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586649" y="1398616"/>
            <a:ext cx="251832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2. Choose a plan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7738562" y="2295465"/>
            <a:ext cx="1783241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Plan overview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317" y="1491264"/>
            <a:ext cx="1012371" cy="1012371"/>
          </a:xfrm>
          <a:prstGeom prst="rect">
            <a:avLst/>
          </a:prstGeom>
        </p:spPr>
      </p:pic>
      <p:cxnSp>
        <p:nvCxnSpPr>
          <p:cNvPr id="8" name="Elbow Connector 7"/>
          <p:cNvCxnSpPr>
            <a:cxnSpLocks/>
          </p:cNvCxnSpPr>
          <p:nvPr/>
        </p:nvCxnSpPr>
        <p:spPr>
          <a:xfrm rot="16200000" flipH="1">
            <a:off x="8246963" y="3426824"/>
            <a:ext cx="766437" cy="3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7975373" y="4934311"/>
            <a:ext cx="1345833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Program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346" y="3878105"/>
            <a:ext cx="1194158" cy="1194158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cxnSpLocks/>
          </p:cNvCxnSpPr>
          <p:nvPr/>
        </p:nvCxnSpPr>
        <p:spPr>
          <a:xfrm flipH="1">
            <a:off x="5241081" y="4475184"/>
            <a:ext cx="2497481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279320" y="3807524"/>
            <a:ext cx="2518324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4. Create a course</a:t>
            </a:r>
          </a:p>
        </p:txBody>
      </p:sp>
      <p:cxnSp>
        <p:nvCxnSpPr>
          <p:cNvPr id="38" name="Elbow Connector 37"/>
          <p:cNvCxnSpPr>
            <a:cxnSpLocks/>
          </p:cNvCxnSpPr>
          <p:nvPr/>
        </p:nvCxnSpPr>
        <p:spPr>
          <a:xfrm rot="10800000" flipV="1">
            <a:off x="665397" y="4475184"/>
            <a:ext cx="2937799" cy="2519589"/>
          </a:xfrm>
          <a:prstGeom prst="bentConnector3">
            <a:avLst>
              <a:gd name="adj1" fmla="val 85572"/>
            </a:avLst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218971" y="3824781"/>
            <a:ext cx="2497652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5. Update course</a:t>
            </a:r>
          </a:p>
        </p:txBody>
      </p:sp>
    </p:spTree>
    <p:extLst>
      <p:ext uri="{BB962C8B-B14F-4D97-AF65-F5344CB8AC3E}">
        <p14:creationId xmlns:p14="http://schemas.microsoft.com/office/powerpoint/2010/main" val="45218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4" grpId="0"/>
      <p:bldP spid="17" grpId="0"/>
      <p:bldP spid="25" grpId="0"/>
      <p:bldP spid="32" grpId="0"/>
      <p:bldP spid="33" grpId="0"/>
      <p:bldP spid="39" grpId="0"/>
      <p:bldP spid="49" grpId="0"/>
      <p:bldP spid="6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>
            <a:cxnSpLocks/>
          </p:cNvCxnSpPr>
          <p:nvPr/>
        </p:nvCxnSpPr>
        <p:spPr>
          <a:xfrm flipH="1">
            <a:off x="4897703" y="4457043"/>
            <a:ext cx="34164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4872284" y="3800535"/>
            <a:ext cx="3467303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9. Send course to review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9338902" y="2471414"/>
            <a:ext cx="1" cy="112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325" y="3775663"/>
            <a:ext cx="1362759" cy="13627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314166" y="1796697"/>
            <a:ext cx="2943642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Lecture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51" y="604098"/>
            <a:ext cx="1432103" cy="1432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133652" y="1879623"/>
            <a:ext cx="1371040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49" y="673344"/>
            <a:ext cx="1432103" cy="1432103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2" idx="0"/>
          </p:cNvCxnSpPr>
          <p:nvPr/>
        </p:nvCxnSpPr>
        <p:spPr>
          <a:xfrm>
            <a:off x="1610301" y="0"/>
            <a:ext cx="0" cy="6733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2210961" y="740330"/>
            <a:ext cx="2905615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6. Create section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2504692" y="1389395"/>
            <a:ext cx="2393011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87" y="619011"/>
            <a:ext cx="1432103" cy="14321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172912" y="1879623"/>
            <a:ext cx="1304071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6359657" y="732641"/>
            <a:ext cx="2413478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7. Create lecture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587651" y="1399901"/>
            <a:ext cx="195749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773135" y="4967097"/>
            <a:ext cx="1158908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Lecture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7" y="3730976"/>
            <a:ext cx="1432103" cy="14321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220149" y="2609413"/>
            <a:ext cx="2654403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8. Update lecture</a:t>
            </a:r>
          </a:p>
        </p:txBody>
      </p:sp>
    </p:spTree>
    <p:extLst>
      <p:ext uri="{BB962C8B-B14F-4D97-AF65-F5344CB8AC3E}">
        <p14:creationId xmlns:p14="http://schemas.microsoft.com/office/powerpoint/2010/main" val="114228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6" grpId="0"/>
      <p:bldP spid="19" grpId="0"/>
      <p:bldP spid="22" grpId="0"/>
      <p:bldP spid="27" grpId="0"/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796069F-FB89-2B4E-A9D6-31469708A9A8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889" y="518929"/>
            <a:ext cx="9220828" cy="6055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402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REView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832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6190151" y="1477149"/>
            <a:ext cx="2993818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2. Choose a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10" y="1366419"/>
            <a:ext cx="1094453" cy="1094453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1627073" y="2093628"/>
            <a:ext cx="322993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547732" y="1470959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1. Open review course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591" y="246087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315" y="1475720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325000" y="2093628"/>
            <a:ext cx="27919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29977" y="2581497"/>
            <a:ext cx="235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Review course page</a:t>
            </a:r>
            <a:endParaRPr lang="en-US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969" y="1443104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437195" y="2562818"/>
            <a:ext cx="254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708729" y="3277879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3. Give feedback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20" y="3896113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</p:cNvCxnSpPr>
          <p:nvPr/>
        </p:nvCxnSpPr>
        <p:spPr>
          <a:xfrm flipH="1">
            <a:off x="9655531" y="2964783"/>
            <a:ext cx="13078" cy="9955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313B13B-21BC-5946-8FBE-E80E51A1F19F}"/>
              </a:ext>
            </a:extLst>
          </p:cNvPr>
          <p:cNvSpPr txBox="1"/>
          <p:nvPr/>
        </p:nvSpPr>
        <p:spPr>
          <a:xfrm>
            <a:off x="8462348" y="5055448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Feedback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9221" y="4027291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6448301" y="4577351"/>
            <a:ext cx="25829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48CE561-FD3B-B246-8C06-8ABB4F843307}"/>
              </a:ext>
            </a:extLst>
          </p:cNvPr>
          <p:cNvSpPr txBox="1"/>
          <p:nvPr/>
        </p:nvSpPr>
        <p:spPr>
          <a:xfrm>
            <a:off x="6668187" y="4166664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4. Approve course</a:t>
            </a:r>
          </a:p>
        </p:txBody>
      </p:sp>
    </p:spTree>
    <p:extLst>
      <p:ext uri="{BB962C8B-B14F-4D97-AF65-F5344CB8AC3E}">
        <p14:creationId xmlns:p14="http://schemas.microsoft.com/office/powerpoint/2010/main" val="253624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0" y="232769"/>
            <a:ext cx="4453655" cy="5979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331796" y="1370283"/>
            <a:ext cx="4893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Training spends in the United States alone are growing by 12.4%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594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758" y="0"/>
            <a:ext cx="6615170" cy="7035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3158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Learner: Enroll course, learn lecture, take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36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7B18824-0A7D-E34C-B111-5A6629EC4281}"/>
              </a:ext>
            </a:extLst>
          </p:cNvPr>
          <p:cNvSpPr txBox="1"/>
          <p:nvPr/>
        </p:nvSpPr>
        <p:spPr>
          <a:xfrm>
            <a:off x="5182865" y="3891132"/>
            <a:ext cx="3224315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4. Choose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93" y="1359370"/>
            <a:ext cx="1031416" cy="103141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013183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807921" y="1416176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1660" y="236953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756" y="1359370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022377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51198" y="2570033"/>
            <a:ext cx="191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</a:t>
            </a:r>
            <a:endParaRPr lang="en-US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842470" y="1359370"/>
            <a:ext cx="2564710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2. Choose plan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81155" y="2574271"/>
            <a:ext cx="224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188625" y="3347837"/>
            <a:ext cx="24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3. Choose program 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41440" y="3028675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313B13B-21BC-5946-8FBE-E80E51A1F19F}"/>
              </a:ext>
            </a:extLst>
          </p:cNvPr>
          <p:cNvSpPr txBox="1"/>
          <p:nvPr/>
        </p:nvSpPr>
        <p:spPr>
          <a:xfrm>
            <a:off x="7653075" y="5027460"/>
            <a:ext cx="275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Programs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182" y="3918056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5407585" y="4518041"/>
            <a:ext cx="2756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4D5ABDB0-DDED-6A41-8A48-0327E38AF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570" y="1386865"/>
            <a:ext cx="1089286" cy="10892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12278D3D-0EB7-4543-8A27-69A9F5D33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0772" y="3823243"/>
            <a:ext cx="1194158" cy="11941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BD28BA6-BA37-6540-9959-BC38C761FB9F}"/>
              </a:ext>
            </a:extLst>
          </p:cNvPr>
          <p:cNvSpPr txBox="1"/>
          <p:nvPr/>
        </p:nvSpPr>
        <p:spPr>
          <a:xfrm>
            <a:off x="1416662" y="3950578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5. Enroll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7815555-469B-AE46-90CD-CF6B3D821FCE}"/>
              </a:ext>
            </a:extLst>
          </p:cNvPr>
          <p:cNvSpPr txBox="1"/>
          <p:nvPr/>
        </p:nvSpPr>
        <p:spPr>
          <a:xfrm>
            <a:off x="2873100" y="5014732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6C45A2F3-0F6D-9144-A8EE-C0B53F05E727}"/>
              </a:ext>
            </a:extLst>
          </p:cNvPr>
          <p:cNvCxnSpPr>
            <a:cxnSpLocks/>
          </p:cNvCxnSpPr>
          <p:nvPr/>
        </p:nvCxnSpPr>
        <p:spPr>
          <a:xfrm>
            <a:off x="2149338" y="4518041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6F1DBA63-D985-A841-9F70-B559D2A1FA5C}"/>
              </a:ext>
            </a:extLst>
          </p:cNvPr>
          <p:cNvCxnSpPr/>
          <p:nvPr/>
        </p:nvCxnSpPr>
        <p:spPr>
          <a:xfrm flipH="1">
            <a:off x="2149339" y="4518041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/>
      <p:bldP spid="21" grpId="0"/>
      <p:bldP spid="22" grpId="0"/>
      <p:bldP spid="25" grpId="0"/>
      <p:bldP spid="31" grpId="0"/>
      <p:bldP spid="16" grpId="0"/>
      <p:bldP spid="32" grpId="0"/>
      <p:bldP spid="2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6BC8D11-3160-444D-A5B7-32D3A7E8C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75" y="1162863"/>
            <a:ext cx="1111637" cy="111163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8A52681B-444D-0341-B441-752ACE27BAED}"/>
              </a:ext>
            </a:extLst>
          </p:cNvPr>
          <p:cNvCxnSpPr>
            <a:cxnSpLocks/>
          </p:cNvCxnSpPr>
          <p:nvPr/>
        </p:nvCxnSpPr>
        <p:spPr>
          <a:xfrm>
            <a:off x="2057132" y="0"/>
            <a:ext cx="1" cy="10951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9807E37-B05F-E64A-AF00-A2A1282996B2}"/>
              </a:ext>
            </a:extLst>
          </p:cNvPr>
          <p:cNvSpPr txBox="1"/>
          <p:nvPr/>
        </p:nvSpPr>
        <p:spPr>
          <a:xfrm>
            <a:off x="286143" y="2305933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Learning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C87262B-D4A8-0C40-94FE-D5749971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281" y="1095152"/>
            <a:ext cx="1194158" cy="119415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DCF990E5-2EC9-CA4F-B1D7-2B18FB2FB644}"/>
              </a:ext>
            </a:extLst>
          </p:cNvPr>
          <p:cNvCxnSpPr>
            <a:cxnSpLocks/>
          </p:cNvCxnSpPr>
          <p:nvPr/>
        </p:nvCxnSpPr>
        <p:spPr>
          <a:xfrm flipV="1">
            <a:off x="2937908" y="1677422"/>
            <a:ext cx="2195201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39F4B69-F812-E347-806B-D8A66D70B36A}"/>
              </a:ext>
            </a:extLst>
          </p:cNvPr>
          <p:cNvSpPr txBox="1"/>
          <p:nvPr/>
        </p:nvSpPr>
        <p:spPr>
          <a:xfrm>
            <a:off x="2423350" y="1095152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5. Learn lecture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C60DC632-ACCC-3846-A987-F69AE6D0034E}"/>
              </a:ext>
            </a:extLst>
          </p:cNvPr>
          <p:cNvCxnSpPr>
            <a:cxnSpLocks/>
          </p:cNvCxnSpPr>
          <p:nvPr/>
        </p:nvCxnSpPr>
        <p:spPr>
          <a:xfrm flipV="1">
            <a:off x="6729611" y="1662614"/>
            <a:ext cx="209475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E61E564-1BB0-9A4F-8A4B-D082C811E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538" y="1065535"/>
            <a:ext cx="1194158" cy="11941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485106B-C936-5D4A-AE26-E3042059EB97}"/>
              </a:ext>
            </a:extLst>
          </p:cNvPr>
          <p:cNvSpPr txBox="1"/>
          <p:nvPr/>
        </p:nvSpPr>
        <p:spPr>
          <a:xfrm>
            <a:off x="6164830" y="1065535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6. Take quiz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39D12782-7197-B34C-8DFC-82DFA3647255}"/>
              </a:ext>
            </a:extLst>
          </p:cNvPr>
          <p:cNvCxnSpPr>
            <a:cxnSpLocks/>
          </p:cNvCxnSpPr>
          <p:nvPr/>
        </p:nvCxnSpPr>
        <p:spPr>
          <a:xfrm>
            <a:off x="9612861" y="2824223"/>
            <a:ext cx="0" cy="9396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6B7A58DC-FB41-3C4B-B8C8-A4D77ADFA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782" y="3864649"/>
            <a:ext cx="1194158" cy="11941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78F886B-A0CA-0340-A325-739C7E8C3A83}"/>
              </a:ext>
            </a:extLst>
          </p:cNvPr>
          <p:cNvSpPr txBox="1"/>
          <p:nvPr/>
        </p:nvSpPr>
        <p:spPr>
          <a:xfrm>
            <a:off x="9744351" y="2963305"/>
            <a:ext cx="322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7. View quiz 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6BC6E9C4-3B69-874B-AD4D-FAD888886EA3}"/>
              </a:ext>
            </a:extLst>
          </p:cNvPr>
          <p:cNvCxnSpPr>
            <a:cxnSpLocks/>
          </p:cNvCxnSpPr>
          <p:nvPr/>
        </p:nvCxnSpPr>
        <p:spPr>
          <a:xfrm flipH="1">
            <a:off x="6405253" y="4465331"/>
            <a:ext cx="24191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3CCC25F3-4F8B-4645-9955-B280C796C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57" y="3822327"/>
            <a:ext cx="1236480" cy="12364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01DC955-ADD8-6C44-BFBA-C8A56813702E}"/>
              </a:ext>
            </a:extLst>
          </p:cNvPr>
          <p:cNvSpPr txBox="1"/>
          <p:nvPr/>
        </p:nvSpPr>
        <p:spPr>
          <a:xfrm>
            <a:off x="4119110" y="2365058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622F9C3-13CD-554F-8215-0ECADA58AC3C}"/>
              </a:ext>
            </a:extLst>
          </p:cNvPr>
          <p:cNvSpPr txBox="1"/>
          <p:nvPr/>
        </p:nvSpPr>
        <p:spPr>
          <a:xfrm>
            <a:off x="7732010" y="2305933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Quiz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178A0BC-5400-7048-AADF-2CECFDC72593}"/>
              </a:ext>
            </a:extLst>
          </p:cNvPr>
          <p:cNvSpPr txBox="1"/>
          <p:nvPr/>
        </p:nvSpPr>
        <p:spPr>
          <a:xfrm>
            <a:off x="7810367" y="5159561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15470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21" grpId="0"/>
      <p:bldP spid="17" grpId="1"/>
      <p:bldP spid="18" grpId="1"/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035" y="0"/>
            <a:ext cx="893696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7051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View report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-&gt; View report detail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92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944973" y="1561858"/>
            <a:ext cx="2564710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2. Choose plan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91" y="1594006"/>
            <a:ext cx="1117919" cy="1117919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940767" y="1594006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1. Open report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9964" y="268703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250" y="1541052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206247" y="2212382"/>
            <a:ext cx="20473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97775" y="2675590"/>
            <a:ext cx="222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Report page</a:t>
            </a:r>
            <a:endParaRPr lang="en-US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0" y="1546741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27847" y="267559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Report detail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131539" y="3351094"/>
            <a:ext cx="299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3. Choose a learner/author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42" y="4076512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26926" y="3213307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313B13B-21BC-5946-8FBE-E80E51A1F19F}"/>
              </a:ext>
            </a:extLst>
          </p:cNvPr>
          <p:cNvSpPr txBox="1"/>
          <p:nvPr/>
        </p:nvSpPr>
        <p:spPr>
          <a:xfrm>
            <a:off x="7735300" y="5091924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Detail information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0570" y="4076512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6313251" y="4708046"/>
            <a:ext cx="18512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4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646" y="297820"/>
            <a:ext cx="7158381" cy="518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4554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CF77BB2-2628-2547-8BCD-026797D86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52" y="1226521"/>
            <a:ext cx="3217072" cy="24625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434A822-A8EF-5846-837D-07A3AE18E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013" y="1226522"/>
            <a:ext cx="3217072" cy="246252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555C1BA-E8EE-1E45-B11C-44FAC0778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233" y="1226522"/>
            <a:ext cx="3283363" cy="246252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1A82F2E5-8BC6-034C-B079-82A00E935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250" y="3747866"/>
            <a:ext cx="2257876" cy="1151965"/>
          </a:xfrm>
        </p:spPr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039C118A-F030-F148-852D-5189CACEEFC9}"/>
              </a:ext>
            </a:extLst>
          </p:cNvPr>
          <p:cNvSpPr txBox="1">
            <a:spLocks/>
          </p:cNvSpPr>
          <p:nvPr/>
        </p:nvSpPr>
        <p:spPr>
          <a:xfrm>
            <a:off x="3683577" y="3747866"/>
            <a:ext cx="3939944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CHALLENGES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178E8E3-F077-D743-BF33-431F9FE58799}"/>
              </a:ext>
            </a:extLst>
          </p:cNvPr>
          <p:cNvSpPr txBox="1">
            <a:spLocks/>
          </p:cNvSpPr>
          <p:nvPr/>
        </p:nvSpPr>
        <p:spPr>
          <a:xfrm>
            <a:off x="7597218" y="3531770"/>
            <a:ext cx="4355391" cy="1584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FUTURE </a:t>
            </a:r>
            <a:r>
              <a:rPr lang="en-US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587143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D1DDC6-62CA-DA4C-BA20-2C28702E468A}"/>
              </a:ext>
            </a:extLst>
          </p:cNvPr>
          <p:cNvSpPr/>
          <p:nvPr/>
        </p:nvSpPr>
        <p:spPr>
          <a:xfrm>
            <a:off x="5574583" y="1338325"/>
            <a:ext cx="5302423" cy="2934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Tightness and clarity. There are different specific training plans, each consisting of programs and courses related to a particular field.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Monitor everything through reports or statistics.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A7869F6-13D7-2948-81D4-5E62B85A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4" y="1338325"/>
            <a:ext cx="4819450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1055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5" y="1562778"/>
            <a:ext cx="6028616" cy="222014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534550" y="1562778"/>
            <a:ext cx="4443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Traditional 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534550" y="2227337"/>
            <a:ext cx="4893013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Lack of human resources to conduct meeting and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Trainers have to train repeatedly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Learners cannot have flexible time to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478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8F0FB66-9AE7-BD4C-88DB-68440C1649FD}"/>
              </a:ext>
            </a:extLst>
          </p:cNvPr>
          <p:cNvSpPr/>
          <p:nvPr/>
        </p:nvSpPr>
        <p:spPr>
          <a:xfrm>
            <a:off x="3808024" y="1469271"/>
            <a:ext cx="7506786" cy="1322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Currently only supports the web platform</a:t>
            </a:r>
          </a:p>
          <a:p>
            <a:pPr marL="457200" indent="-457200">
              <a:lnSpc>
                <a:spcPct val="150000"/>
              </a:lnSpc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The notification system is not supported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E1BD291-3A26-2340-94EF-C5E88094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36" y="1469271"/>
            <a:ext cx="3294308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81252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C8737E3-4502-624F-BAA4-9F9E2A3BD656}"/>
              </a:ext>
            </a:extLst>
          </p:cNvPr>
          <p:cNvSpPr/>
          <p:nvPr/>
        </p:nvSpPr>
        <p:spPr>
          <a:xfrm>
            <a:off x="5408023" y="1546696"/>
            <a:ext cx="6105167" cy="2503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Develop and improve system on mobile platforms such as iOS, Android, ...</a:t>
            </a:r>
          </a:p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Expanse learning resource</a:t>
            </a:r>
          </a:p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Implement  notification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3A74B24-1980-294D-97CF-92B5FAD8D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4" y="1546696"/>
            <a:ext cx="4819450" cy="319784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7980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2451100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596410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4690204-0ED1-144E-9506-D62983485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001" y="1595989"/>
            <a:ext cx="2608580" cy="26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97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45" y="1488702"/>
            <a:ext cx="5800730" cy="269124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153490" y="1488702"/>
            <a:ext cx="5742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Send employees outside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153490" y="2135033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Lower employees’ trust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Expensive solution 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144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09" y="1448341"/>
            <a:ext cx="5800730" cy="326291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Buy course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5394999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content of course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learners’ process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32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36" y="1424237"/>
            <a:ext cx="6028616" cy="278839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566067" y="1424237"/>
            <a:ext cx="4427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Share training program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566067" y="2747676"/>
            <a:ext cx="5044319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Lack of privacy on training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Loss of Control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User information can be exposed to third party</a:t>
            </a:r>
          </a:p>
        </p:txBody>
      </p:sp>
    </p:spTree>
    <p:extLst>
      <p:ext uri="{BB962C8B-B14F-4D97-AF65-F5344CB8AC3E}">
        <p14:creationId xmlns:p14="http://schemas.microsoft.com/office/powerpoint/2010/main" val="714422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209145" y="1606061"/>
            <a:ext cx="7972954" cy="3241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Provide a system for corporations to train their employees with security and conveniences.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Analyze employees’ studies to make improvements base on results.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Corporations can manage their training plans and users participated in it with ease.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6AAAEEB-C882-3148-9D0D-099ABD327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6" y="1082040"/>
            <a:ext cx="3721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218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941</TotalTime>
  <Words>970</Words>
  <Application>Microsoft Office PowerPoint</Application>
  <PresentationFormat>Custom</PresentationFormat>
  <Paragraphs>264</Paragraphs>
  <Slides>53</Slides>
  <Notes>19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Main Event</vt:lpstr>
      <vt:lpstr>CORPORATE TRAINING SYSTEM</vt:lpstr>
      <vt:lpstr>OUTLINE</vt:lpstr>
      <vt:lpstr>INTRODUCTION</vt:lpstr>
      <vt:lpstr>INTRODUCTION</vt:lpstr>
      <vt:lpstr>Current situation</vt:lpstr>
      <vt:lpstr>Current situation</vt:lpstr>
      <vt:lpstr>Current situation</vt:lpstr>
      <vt:lpstr>Current situation</vt:lpstr>
      <vt:lpstr>SOLUTIONS</vt:lpstr>
      <vt:lpstr>IMPLEMENTATION</vt:lpstr>
      <vt:lpstr>Data hierarchy</vt:lpstr>
      <vt:lpstr>PowerPoint Presentation</vt:lpstr>
      <vt:lpstr>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ARCHITECTURE</vt:lpstr>
      <vt:lpstr>HTTP live streaming</vt:lpstr>
      <vt:lpstr>DEMONSTRATION</vt:lpstr>
      <vt:lpstr>DEMO MANAGER: CREATE plan, Create program</vt:lpstr>
      <vt:lpstr>PROCESS: </vt:lpstr>
      <vt:lpstr>PowerPoint Presentation</vt:lpstr>
      <vt:lpstr>ENTITIES</vt:lpstr>
      <vt:lpstr>DEMO author: CREATE Course </vt:lpstr>
      <vt:lpstr>PROCESS</vt:lpstr>
      <vt:lpstr>PowerPoint Presentation</vt:lpstr>
      <vt:lpstr>PowerPoint Presentation</vt:lpstr>
      <vt:lpstr>DEMO MANAGER: REView course</vt:lpstr>
      <vt:lpstr>PROCESS</vt:lpstr>
      <vt:lpstr>ENTITIES</vt:lpstr>
      <vt:lpstr>DEMO Learner: Enroll course, learn lecture, take quiz</vt:lpstr>
      <vt:lpstr>PROCESS</vt:lpstr>
      <vt:lpstr>PowerPoint Presentation</vt:lpstr>
      <vt:lpstr>ENTITIES</vt:lpstr>
      <vt:lpstr>DEMO MANAGER: View report  -&gt; View report detail</vt:lpstr>
      <vt:lpstr>PROCESS</vt:lpstr>
      <vt:lpstr>ENTITIES</vt:lpstr>
      <vt:lpstr>VALUES</vt:lpstr>
      <vt:lpstr>VALUES</vt:lpstr>
      <vt:lpstr>CHALLENGES</vt:lpstr>
      <vt:lpstr>FUTURE PLANS</vt:lpstr>
      <vt:lpstr>THANK YOU FOR LISTENING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TRAINING SYSTEM</dc:title>
  <dc:creator>Microsoft Office User</dc:creator>
  <cp:lastModifiedBy>Microsoft</cp:lastModifiedBy>
  <cp:revision>101</cp:revision>
  <dcterms:created xsi:type="dcterms:W3CDTF">2018-04-18T03:06:46Z</dcterms:created>
  <dcterms:modified xsi:type="dcterms:W3CDTF">2018-04-30T01:43:16Z</dcterms:modified>
</cp:coreProperties>
</file>